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7" r:id="rId1"/>
  </p:sldMasterIdLst>
  <p:notesMasterIdLst>
    <p:notesMasterId r:id="rId13"/>
  </p:notesMasterIdLst>
  <p:sldIdLst>
    <p:sldId id="256" r:id="rId2"/>
    <p:sldId id="257" r:id="rId3"/>
    <p:sldId id="259" r:id="rId4"/>
    <p:sldId id="263" r:id="rId5"/>
    <p:sldId id="260" r:id="rId6"/>
    <p:sldId id="261" r:id="rId7"/>
    <p:sldId id="262" r:id="rId8"/>
    <p:sldId id="264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61" autoAdjust="0"/>
  </p:normalViewPr>
  <p:slideViewPr>
    <p:cSldViewPr snapToGrid="0" snapToObjects="1">
      <p:cViewPr varScale="1">
        <p:scale>
          <a:sx n="107" d="100"/>
          <a:sy n="107" d="100"/>
        </p:scale>
        <p:origin x="172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D5E52-D225-6E4B-97C5-1B42D27ADBF9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D4DD0-F950-2748-888B-3E8675469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5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Popular</a:t>
            </a:r>
            <a:r>
              <a:rPr lang="en-US" baseline="0" dirty="0" smtClean="0"/>
              <a:t> wisdom not to take 2 theory courses in one semester is wrong – otherwise you might never finish.  Every 3 semesters we rotate the disciplinary theory.  They are on a different cycle from the rest of the courses.  The same with the non-required methods courses (such as GIS, or Quant 2).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D4DD0-F950-2748-888B-3E86754697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359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 the summer</a:t>
            </a:r>
            <a:r>
              <a:rPr lang="en-US" baseline="0" dirty="0" smtClean="0"/>
              <a:t> there is a group mentoring course for the required 3 hours.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D4DD0-F950-2748-888B-3E867546976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62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D4DD0-F950-2748-888B-3E867546976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241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Monday, September 30,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Monday, September 30,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Monday, September 30,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Monday, September 30,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Monday, September 30,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Monday, September 30,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Monday, September 30, 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Monday, September 30, 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Monday, September 30, 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Monday, September 30,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Monday, September 30,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85921-A91A-409C-921C-0E0EC1E750EC}" type="datetime2">
              <a:rPr lang="en-US" smtClean="0"/>
              <a:t>Monday, September 30,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22" r:id="rId5"/>
    <p:sldLayoutId id="2147484023" r:id="rId6"/>
    <p:sldLayoutId id="2147484024" r:id="rId7"/>
    <p:sldLayoutId id="2147484025" r:id="rId8"/>
    <p:sldLayoutId id="2147484026" r:id="rId9"/>
    <p:sldLayoutId id="2147484027" r:id="rId10"/>
    <p:sldLayoutId id="2147484028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Year by Year:</a:t>
            </a:r>
            <a:br>
              <a:rPr lang="en-US" dirty="0" smtClean="0"/>
            </a:br>
            <a:r>
              <a:rPr lang="en-US" i="1" dirty="0" smtClean="0"/>
              <a:t>Progress through the PhD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2812" y="4762500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Laura Ogden</a:t>
            </a:r>
          </a:p>
          <a:p>
            <a:r>
              <a:rPr lang="en-US" sz="2800" dirty="0" smtClean="0"/>
              <a:t>Graduate Program Director</a:t>
            </a:r>
          </a:p>
          <a:p>
            <a:r>
              <a:rPr lang="en-US" sz="2800" dirty="0" smtClean="0"/>
              <a:t>Global &amp; Sociocultural Studies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985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4 SUMMER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writing dissertation</a:t>
            </a:r>
          </a:p>
          <a:p>
            <a:r>
              <a:rPr lang="en-US" dirty="0" smtClean="0"/>
              <a:t>Apply DYF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Goal:  Draft article for publication (coauthor with mentor or solo)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54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Fall</a:t>
            </a:r>
          </a:p>
          <a:p>
            <a:pPr lvl="1"/>
            <a:r>
              <a:rPr lang="en-US" dirty="0" smtClean="0"/>
              <a:t>Dissertation about 3/4 finished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Spring</a:t>
            </a:r>
          </a:p>
          <a:p>
            <a:pPr lvl="1"/>
            <a:r>
              <a:rPr lang="en-US" dirty="0" smtClean="0"/>
              <a:t>Rough Draft – early Feb – to committee.</a:t>
            </a:r>
          </a:p>
          <a:p>
            <a:pPr lvl="1"/>
            <a:r>
              <a:rPr lang="en-US" dirty="0" smtClean="0"/>
              <a:t>Early:  File D5 (preliminary approval &amp; announcement) 3 weeks before defense date</a:t>
            </a:r>
          </a:p>
          <a:p>
            <a:pPr lvl="1"/>
            <a:r>
              <a:rPr lang="en-US" dirty="0" smtClean="0"/>
              <a:t>Apply for postdocs &amp; jobs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Progress Goals: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Finish</a:t>
            </a:r>
            <a:r>
              <a:rPr lang="en-US" dirty="0" smtClean="0"/>
              <a:t> by end of year 5 or Summer Year 6</a:t>
            </a:r>
          </a:p>
          <a:p>
            <a:pPr lvl="1"/>
            <a:r>
              <a:rPr lang="en-US" dirty="0" smtClean="0"/>
              <a:t>Year 5 supported through DYF or TA</a:t>
            </a:r>
          </a:p>
          <a:p>
            <a:pPr lvl="1"/>
            <a:r>
              <a:rPr lang="en-US" dirty="0" smtClean="0"/>
              <a:t>Next Steps in place (postdoc, job, temp teaching)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22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keep to this schedule?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r>
              <a:rPr lang="en-US" dirty="0" smtClean="0"/>
              <a:t>Ensure:</a:t>
            </a:r>
          </a:p>
          <a:p>
            <a:pPr marL="932688" lvl="1" indent="-514350">
              <a:buAutoNum type="arabicPeriod"/>
            </a:pPr>
            <a:r>
              <a:rPr lang="en-US" dirty="0" smtClean="0"/>
              <a:t>Progress from classes to research is timely</a:t>
            </a:r>
          </a:p>
          <a:p>
            <a:pPr marL="932688" lvl="1" indent="-514350">
              <a:buAutoNum type="arabicPeriod"/>
            </a:pPr>
            <a:r>
              <a:rPr lang="en-US" dirty="0" smtClean="0"/>
              <a:t>Dissertation research is funded</a:t>
            </a:r>
          </a:p>
          <a:p>
            <a:pPr marL="932688" lvl="1" indent="-514350">
              <a:buAutoNum type="arabicPeriod"/>
            </a:pPr>
            <a:r>
              <a:rPr lang="en-US" dirty="0" smtClean="0"/>
              <a:t>Good mentorship is available early</a:t>
            </a:r>
          </a:p>
          <a:p>
            <a:pPr marL="932688" lvl="1" indent="-514350">
              <a:buAutoNum type="arabicPeriod"/>
            </a:pPr>
            <a:r>
              <a:rPr lang="en-US" dirty="0" smtClean="0"/>
              <a:t>Helps us access student progress and our program </a:t>
            </a:r>
          </a:p>
          <a:p>
            <a:pPr marL="932688" lvl="1" indent="-514350">
              <a:buAutoNum type="arabicPeriod"/>
            </a:pPr>
            <a:r>
              <a:rPr lang="en-US" dirty="0" smtClean="0"/>
              <a:t>Keeps you on track with graduate school paperwork</a:t>
            </a:r>
          </a:p>
        </p:txBody>
      </p:sp>
    </p:spTree>
    <p:extLst>
      <p:ext uri="{BB962C8B-B14F-4D97-AF65-F5344CB8AC3E}">
        <p14:creationId xmlns:p14="http://schemas.microsoft.com/office/powerpoint/2010/main" val="382743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Fall Semester</a:t>
            </a:r>
          </a:p>
          <a:p>
            <a:pPr lvl="1"/>
            <a:r>
              <a:rPr lang="en-US" dirty="0" smtClean="0"/>
              <a:t>Assigned temporary faculty mentor</a:t>
            </a:r>
          </a:p>
          <a:p>
            <a:pPr lvl="1"/>
            <a:r>
              <a:rPr lang="en-US" dirty="0" smtClean="0"/>
              <a:t>Take SYA 6127 (Theory &amp; Inquiry)</a:t>
            </a:r>
          </a:p>
          <a:p>
            <a:pPr lvl="1"/>
            <a:r>
              <a:rPr lang="en-US" dirty="0"/>
              <a:t>Choose classes/professors that “fit” your interests</a:t>
            </a:r>
          </a:p>
          <a:p>
            <a:pPr lvl="1"/>
            <a:r>
              <a:rPr lang="en-US" dirty="0"/>
              <a:t>Look for appropriate theory/methods </a:t>
            </a:r>
            <a:r>
              <a:rPr lang="en-US" dirty="0" smtClean="0"/>
              <a:t>courses </a:t>
            </a:r>
            <a:endParaRPr lang="en-US" dirty="0"/>
          </a:p>
          <a:p>
            <a:pPr marL="457200" lvl="1" indent="0">
              <a:buNone/>
            </a:pPr>
            <a:endParaRPr lang="en-US" dirty="0" smtClean="0">
              <a:solidFill>
                <a:srgbClr val="FF6600"/>
              </a:solidFill>
            </a:endParaRPr>
          </a:p>
          <a:p>
            <a:r>
              <a:rPr lang="en-US" dirty="0" smtClean="0">
                <a:solidFill>
                  <a:srgbClr val="FF6600"/>
                </a:solidFill>
              </a:rPr>
              <a:t>Spring Semester</a:t>
            </a:r>
          </a:p>
          <a:p>
            <a:pPr lvl="1"/>
            <a:r>
              <a:rPr lang="en-US" dirty="0" smtClean="0"/>
              <a:t>Take ISS 6305 (Research Methods &amp; Design)</a:t>
            </a:r>
          </a:p>
          <a:p>
            <a:pPr lvl="1"/>
            <a:r>
              <a:rPr lang="en-US" dirty="0"/>
              <a:t>Choose classes/professors that “fit” your </a:t>
            </a:r>
            <a:r>
              <a:rPr lang="en-US" dirty="0" smtClean="0"/>
              <a:t>interests </a:t>
            </a:r>
            <a:endParaRPr lang="en-US" dirty="0"/>
          </a:p>
          <a:p>
            <a:pPr lvl="1"/>
            <a:r>
              <a:rPr lang="en-US" dirty="0"/>
              <a:t>Look for appropriate theory/methods </a:t>
            </a:r>
            <a:r>
              <a:rPr lang="en-US" dirty="0" smtClean="0"/>
              <a:t>courses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FF6600"/>
                </a:solidFill>
              </a:rPr>
              <a:t>Progress Goals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By year’s end: choose committee chair, decide on major (file form with GDP)</a:t>
            </a:r>
          </a:p>
          <a:p>
            <a:pPr lvl="1"/>
            <a:r>
              <a:rPr lang="en-US" dirty="0" smtClean="0"/>
              <a:t>Meet with temp mentor for annual evaluation of progress.</a:t>
            </a:r>
          </a:p>
          <a:p>
            <a:pPr lvl="1"/>
            <a:r>
              <a:rPr lang="en-US" dirty="0" smtClean="0"/>
              <a:t>Start looking around for an external committee member</a:t>
            </a:r>
          </a:p>
          <a:p>
            <a:pPr lvl="1"/>
            <a:r>
              <a:rPr lang="en-US" dirty="0" smtClean="0"/>
              <a:t>Use courses to advance dissertation topic (lit reviews)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55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1 SUMMER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 Training (if needed for research)</a:t>
            </a:r>
          </a:p>
          <a:p>
            <a:r>
              <a:rPr lang="en-US" dirty="0" smtClean="0"/>
              <a:t>Internship/Preliminary Fieldwork</a:t>
            </a:r>
          </a:p>
          <a:p>
            <a:r>
              <a:rPr lang="en-US" dirty="0" smtClean="0"/>
              <a:t>IRB Training Certification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01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Fall</a:t>
            </a:r>
          </a:p>
          <a:p>
            <a:pPr lvl="1"/>
            <a:r>
              <a:rPr lang="en-US" dirty="0" smtClean="0"/>
              <a:t>Take SYA 6317 (Social Research Quant Methods 1)</a:t>
            </a:r>
          </a:p>
          <a:p>
            <a:pPr lvl="1"/>
            <a:r>
              <a:rPr lang="en-US" dirty="0"/>
              <a:t>Choose classes/professors that “fit” your interests</a:t>
            </a:r>
          </a:p>
          <a:p>
            <a:pPr lvl="1"/>
            <a:r>
              <a:rPr lang="en-US" dirty="0"/>
              <a:t>Look for appropriate theory/methods courses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FF6600"/>
                </a:solidFill>
              </a:rPr>
              <a:t>Spring</a:t>
            </a:r>
          </a:p>
          <a:p>
            <a:pPr lvl="1"/>
            <a:r>
              <a:rPr lang="en-US" dirty="0" smtClean="0"/>
              <a:t>Take SYA 6959 (Writing Research Proposals)</a:t>
            </a:r>
          </a:p>
          <a:p>
            <a:pPr lvl="1"/>
            <a:r>
              <a:rPr lang="en-US" dirty="0"/>
              <a:t>Choose classes/professors that “fit” your interests</a:t>
            </a:r>
          </a:p>
          <a:p>
            <a:pPr lvl="1"/>
            <a:r>
              <a:rPr lang="en-US" dirty="0"/>
              <a:t>Look for appropriate theory/methods courses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FF6600"/>
                </a:solidFill>
              </a:rPr>
              <a:t>Progress Goals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File D1 </a:t>
            </a:r>
            <a:r>
              <a:rPr lang="en-US" dirty="0" smtClean="0"/>
              <a:t>(committee form) by year end</a:t>
            </a:r>
          </a:p>
          <a:p>
            <a:pPr lvl="1"/>
            <a:r>
              <a:rPr lang="en-US" dirty="0" smtClean="0"/>
              <a:t>Meet with Dissertation chair for annual evaluation</a:t>
            </a:r>
          </a:p>
          <a:p>
            <a:pPr lvl="1"/>
            <a:r>
              <a:rPr lang="en-US" dirty="0" smtClean="0"/>
              <a:t>Finish required coursework</a:t>
            </a:r>
          </a:p>
          <a:p>
            <a:pPr lvl="1"/>
            <a:r>
              <a:rPr lang="en-US" dirty="0" smtClean="0"/>
              <a:t>Use courses to advance dissertation topic (lit review, </a:t>
            </a:r>
            <a:r>
              <a:rPr lang="en-US" dirty="0" err="1" smtClean="0"/>
              <a:t>quals</a:t>
            </a:r>
            <a:r>
              <a:rPr lang="en-US" dirty="0" smtClean="0"/>
              <a:t>)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52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2 SUMMER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Goal:  </a:t>
            </a:r>
            <a:r>
              <a:rPr lang="en-US" dirty="0" smtClean="0"/>
              <a:t>transform </a:t>
            </a:r>
            <a:r>
              <a:rPr lang="en-US" dirty="0"/>
              <a:t>SYA 6959 </a:t>
            </a:r>
            <a:r>
              <a:rPr lang="en-US" dirty="0" smtClean="0"/>
              <a:t>proposal into a proposal for submission to funding organization</a:t>
            </a:r>
          </a:p>
          <a:p>
            <a:pPr lvl="1"/>
            <a:r>
              <a:rPr lang="en-US" dirty="0" smtClean="0"/>
              <a:t>NSF deadline Aug. 15 (for example)</a:t>
            </a:r>
          </a:p>
          <a:p>
            <a:r>
              <a:rPr lang="en-US" dirty="0" smtClean="0"/>
              <a:t>Continue Language Training (if needed)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53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Fall</a:t>
            </a:r>
          </a:p>
          <a:p>
            <a:pPr lvl="1"/>
            <a:r>
              <a:rPr lang="en-US" dirty="0" smtClean="0"/>
              <a:t>Take Exam Prep Hours (6 max)</a:t>
            </a:r>
          </a:p>
          <a:p>
            <a:pPr lvl="1"/>
            <a:r>
              <a:rPr lang="en-US" dirty="0" smtClean="0"/>
              <a:t>Comp Exams</a:t>
            </a:r>
          </a:p>
          <a:p>
            <a:pPr lvl="1"/>
            <a:r>
              <a:rPr lang="en-US" dirty="0" smtClean="0"/>
              <a:t>Defend Proposal </a:t>
            </a:r>
            <a:endParaRPr lang="en-US" dirty="0"/>
          </a:p>
          <a:p>
            <a:r>
              <a:rPr lang="en-US" dirty="0" smtClean="0">
                <a:solidFill>
                  <a:srgbClr val="FF6600"/>
                </a:solidFill>
              </a:rPr>
              <a:t>Spring</a:t>
            </a:r>
          </a:p>
          <a:p>
            <a:pPr lvl="1"/>
            <a:r>
              <a:rPr lang="en-US" dirty="0" smtClean="0"/>
              <a:t>Submit DEA &amp; other proposals</a:t>
            </a:r>
          </a:p>
          <a:p>
            <a:pPr lvl="1"/>
            <a:r>
              <a:rPr lang="en-US" dirty="0" smtClean="0"/>
              <a:t>Preliminary Fieldwork (local, archival, etc.)</a:t>
            </a:r>
          </a:p>
          <a:p>
            <a:pPr lvl="1"/>
            <a:r>
              <a:rPr lang="en-US" dirty="0" smtClean="0"/>
              <a:t>Prepare IRB proposal (for D3)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Progress Goals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Submit D2 and D3 to grad school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502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3 SUMMER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Fieldwork</a:t>
            </a:r>
          </a:p>
          <a:p>
            <a:r>
              <a:rPr lang="en-US" dirty="0" smtClean="0"/>
              <a:t>Network with scholars outside FIU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37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Fall</a:t>
            </a:r>
          </a:p>
          <a:p>
            <a:pPr lvl="1"/>
            <a:r>
              <a:rPr lang="en-US" dirty="0" smtClean="0"/>
              <a:t>Dissertation Fieldwork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Spring</a:t>
            </a:r>
          </a:p>
          <a:p>
            <a:pPr lvl="1"/>
            <a:r>
              <a:rPr lang="en-US" dirty="0" smtClean="0"/>
              <a:t>Finish Dissertation Fieldwork</a:t>
            </a:r>
          </a:p>
          <a:p>
            <a:pPr lvl="1"/>
            <a:r>
              <a:rPr lang="en-US" dirty="0" smtClean="0"/>
              <a:t>Prepare outline for Dissertation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Progress Goals</a:t>
            </a:r>
          </a:p>
          <a:p>
            <a:pPr lvl="1"/>
            <a:r>
              <a:rPr lang="en-US" dirty="0" smtClean="0"/>
              <a:t>Fieldwork supported by external funds or DEA</a:t>
            </a:r>
          </a:p>
          <a:p>
            <a:pPr lvl="1"/>
            <a:r>
              <a:rPr lang="en-US" dirty="0" smtClean="0"/>
              <a:t>Present Paper at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44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1137</TotalTime>
  <Words>530</Words>
  <Application>Microsoft Office PowerPoint</Application>
  <PresentationFormat>On-screen Show (4:3)</PresentationFormat>
  <Paragraphs>98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Black</vt:lpstr>
      <vt:lpstr>Year by Year: Progress through the PhD</vt:lpstr>
      <vt:lpstr>Why keep to this schedule?</vt:lpstr>
      <vt:lpstr>YEAR 1</vt:lpstr>
      <vt:lpstr>YEAR 1 SUMMER</vt:lpstr>
      <vt:lpstr>YEAR 2</vt:lpstr>
      <vt:lpstr>YEAR 2 SUMMER</vt:lpstr>
      <vt:lpstr>YEAR 3</vt:lpstr>
      <vt:lpstr>YEAR 3 SUMMER</vt:lpstr>
      <vt:lpstr>YEAR 4</vt:lpstr>
      <vt:lpstr>YEAR 4 SUMMER</vt:lpstr>
      <vt:lpstr>YEAR 5</vt:lpstr>
    </vt:vector>
  </TitlesOfParts>
  <Company>Florida International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Ogden</dc:creator>
  <cp:lastModifiedBy>Cindy Galdos</cp:lastModifiedBy>
  <cp:revision>16</cp:revision>
  <dcterms:created xsi:type="dcterms:W3CDTF">2013-08-22T03:49:23Z</dcterms:created>
  <dcterms:modified xsi:type="dcterms:W3CDTF">2013-09-30T17:24:57Z</dcterms:modified>
</cp:coreProperties>
</file>